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1526" r:id="rId2"/>
    <p:sldId id="1452" r:id="rId3"/>
    <p:sldId id="1403" r:id="rId4"/>
    <p:sldId id="1532" r:id="rId5"/>
    <p:sldId id="1531" r:id="rId6"/>
    <p:sldId id="1530" r:id="rId7"/>
    <p:sldId id="1470" r:id="rId8"/>
    <p:sldId id="1454" r:id="rId9"/>
    <p:sldId id="1455" r:id="rId10"/>
    <p:sldId id="1456" r:id="rId11"/>
    <p:sldId id="1457" r:id="rId12"/>
    <p:sldId id="1458" r:id="rId13"/>
    <p:sldId id="1476" r:id="rId14"/>
    <p:sldId id="1477" r:id="rId15"/>
    <p:sldId id="1471" r:id="rId16"/>
    <p:sldId id="1478" r:id="rId17"/>
    <p:sldId id="1472" r:id="rId18"/>
    <p:sldId id="1473" r:id="rId19"/>
    <p:sldId id="14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C6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 autoAdjust="0"/>
    <p:restoredTop sz="64318" autoAdjust="0"/>
  </p:normalViewPr>
  <p:slideViewPr>
    <p:cSldViewPr snapToGrid="0">
      <p:cViewPr varScale="1">
        <p:scale>
          <a:sx n="77" d="100"/>
          <a:sy n="77" d="100"/>
        </p:scale>
        <p:origin x="19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996A5-CDFA-4FEF-B9FA-99C6A2741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002D5-AFD6-4B64-889C-6089F5AD0B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2F5D-C35F-4583-AC44-96057386B1C3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92E0-9B3D-4A16-A3D7-65F9D5451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4A9B6-496B-4302-B6B3-7998B21AA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022A-1C23-4C6C-B7AA-C008090E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FC5D-34F1-49CC-B075-2C1CB9B5A5B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0238-40BC-4CCE-B51E-62AE5A56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576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4864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73152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91440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Rom%208.1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iblehub.com/romans/8-39.htm" TargetMode="External"/><Relationship Id="rId4" Type="http://schemas.openxmlformats.org/officeDocument/2006/relationships/hyperlink" Target="https://biblehub.com/romans/8-38.htm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1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458" indent="-188458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1)  What is the purpose of a scroll with 7 seals?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lvl="1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Gaius 2.147  (130-180 AD):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Roman law expert and commentator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lvl="1" indent="-176679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Under Roman law, the common person’s Last Will and Testament: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scroll form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Required 7 witnesses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lvl="2" indent="-176679" defTabSz="942289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Heir, Executor, 5 Witnesses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Each witness had a seal that sealed the document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 reading of will, each witness or representative would remove their seal</a:t>
            </a:r>
          </a:p>
          <a:p>
            <a:pPr marL="565374" lvl="3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Verified document had not been tampered with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lvl="2" indent="-176679" defTabSz="942289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Being common people, clearly John and 7 churches would understand the symbology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“Small book, scroll containing legal writing, certificate, bill, document”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4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2)  What does loosing seals accomplish?</a:t>
            </a:r>
          </a:p>
          <a:p>
            <a:pPr marL="188458" indent="-188458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lvl="1" indent="-176679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Technically, we don’t know purpose of seals until chapters 8 &amp; 9</a:t>
            </a:r>
          </a:p>
          <a:p>
            <a:pPr marL="376916"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lvl="1" indent="-176679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Every time a seal is broken:</a:t>
            </a:r>
          </a:p>
          <a:p>
            <a:pPr marL="565374" lvl="2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Villain is judged</a:t>
            </a:r>
          </a:p>
          <a:p>
            <a:pPr marL="565374" lvl="2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Villain is punished</a:t>
            </a:r>
          </a:p>
          <a:p>
            <a:pPr marL="565374" lvl="2" indent="-176679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Or, both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3)  What does opening book accomplish?  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Chapter 16, when all seals are removed</a:t>
            </a:r>
          </a:p>
          <a:p>
            <a:pPr marL="565374" lvl="1" indent="-176679" defTabSz="942289"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Specifically, final judgment is passed on villain of Revelation</a:t>
            </a:r>
          </a:p>
          <a:p>
            <a:pPr marL="565374" lvl="1" indent="-176679" defTabSz="942289"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Generally, judgment against evil</a:t>
            </a:r>
          </a:p>
          <a:p>
            <a:pPr marL="565374" lvl="1" indent="-176679" defTabSz="942289">
              <a:buFont typeface="Wingdings" panose="05000000000000000000" pitchFamily="2" charset="2"/>
              <a:buChar char="Ø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Symbolically represented by Armageddon</a:t>
            </a:r>
          </a:p>
          <a:p>
            <a:pPr marL="376916" indent="-176679" defTabSz="942289">
              <a:buFont typeface="Arial" panose="020B0604020202020204" pitchFamily="34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16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clear, yet, but will be clear by Chapter 16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1:2</a:t>
            </a:r>
          </a:p>
          <a:p>
            <a:r>
              <a:rPr lang="en-US" sz="20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Hath in these last days spoken unto us by </a:t>
            </a:r>
            <a:r>
              <a:rPr lang="en-US" sz="2000" b="1" i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0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Son, whom he hath appointed heir of all things, by whom also he made the worlds;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Blood of the Lamb is accepted or rejected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inherited right to judge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Reign on earth?   “1000 Year Reign”?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Best commentary on the book of Revelation is the Bible itself.</a:t>
            </a:r>
          </a:p>
          <a:p>
            <a:pPr defTabSz="942289">
              <a:defRPr/>
            </a:pPr>
            <a:endParaRPr lang="en-US" b="1" i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Ephesians 6:12 - 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“For we wrestle not against flesh and blood, but against principalities, against powers, against the rulers of the darkness of this world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against spiritual wickedness in high 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algn="just"/>
            <a:r>
              <a:rPr lang="en-US" b="1" i="0" u="sng" strike="noStrike" dirty="0">
                <a:solidFill>
                  <a:srgbClr val="008AE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Romans 8:37-39 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. . . </a:t>
            </a:r>
            <a:r>
              <a:rPr lang="en-US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all these things we are more than conquerors through him that loved us. 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I am persuaded, that neither death, nor life, nor angels, nor principalities, nor powers, nor things present, nor things to come, 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39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 height, nor depth, nor any other creature, shall be able to separate us from the love of God, which is in Christ Jesus our Lord.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Romans 8:17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We are “co-heirs” or “joint-heirs” with Jesus. 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2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one worthy to open seal means no resolution</a:t>
            </a:r>
          </a:p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weeping shows just how desperate the Christians were to getting a resolution to the persecution.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say it is the Gospel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sealed so world would not know how to be saved. </a:t>
            </a:r>
          </a:p>
          <a:p>
            <a:pPr marL="365760" lvl="1" indent="-17145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Contradicts chapter 9 – God tries to get villain to repent</a:t>
            </a:r>
          </a:p>
          <a:p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When Revelation means “gospel”, it uses the word “gospel”.  Rev 14:6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1:2</a:t>
            </a:r>
          </a:p>
          <a:p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Hath in these last days spoken unto us by </a:t>
            </a:r>
            <a:r>
              <a:rPr lang="en-US" b="1" i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Son, whom he hath appointed heir of all things, by whom also he made the worlds;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Right to judge:  His body, His blood, His sacrifice that is being accepted or rejected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is Jesus worthy to open scroll? 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Prevailed?  How?</a:t>
            </a:r>
          </a:p>
          <a:p>
            <a:pPr marL="228600" indent="-228600" algn="just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+mj-lt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Answer coming . . . </a:t>
            </a:r>
          </a:p>
          <a:p>
            <a:pPr marL="0" indent="0" algn="just">
              <a:buFont typeface="+mj-lt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+mj-lt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Give Revelation enough time, and most of our questions will be answered.  </a:t>
            </a:r>
          </a:p>
          <a:p>
            <a:pPr marL="0" indent="0" algn="just">
              <a:buFont typeface="+mj-lt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Myriad:  Modern Greek = hundred million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“myriads of myriads”:  (999 million x 999 million) + (999 thousand x 999 thousand) = 1 followed by 18 zeros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8:4</a:t>
            </a:r>
          </a:p>
          <a:p>
            <a:r>
              <a:rPr lang="en-US" sz="44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“What is man that You are mindful of him,  And the son of man that You visit him?”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Revelation, “crystal” is not a proper noun, it is an adjective.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 21:10-11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="1" u="non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rystal”:  Describes new Jerusalem descending from out of Heaven shining as a precious stone clear as crystal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 22:1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="1" u="non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rystal”:  Describes River of Life flowing clear as crystal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 4:6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="1" u="non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rystal”:  Describes a sea of glass clear as crystal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“Poetic License”</a:t>
            </a:r>
          </a:p>
          <a:p>
            <a:pPr defTabSz="942289"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me to say “Jesus is the Rose of Sharon”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allow me to make a factually inaccurate statement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5DE9-70C5-0A72-D12E-8A9CEAA1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4B895-4434-F112-55DC-06C8D2DA9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B0F27-8EC4-DF3B-AA4B-2F168A72B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DEBA6-32AC-3292-5BBD-97FD5CCAC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2D89-7EC4-477A-42BB-9C778468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D705C-B65F-439F-27DD-206B20D0C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E2165-92E5-364C-3E94-6E77AB3E6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Punctuation: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commas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Sometimes, punctuation changes the meaning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this case, it is benign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Probably sealed on the backside with 7 seals.</a:t>
            </a:r>
          </a:p>
          <a:p>
            <a:pPr marL="376916" lvl="1" indent="-176679" defTabSz="942289"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Adds nothing to discussion to say that the scroll was written on the backside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CA94-2339-A191-794C-7FC5E4913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C855F-F856-25FD-6652-691E7CF5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40C87-2A13-40D0-54FE-1C5A4605F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EF5284-CDD8-8B5A-2855-7B6400A2A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biblion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Scroll or book is fine.  Probably a scroll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nd of 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century, Roman empire used “codex”</a:t>
            </a:r>
          </a:p>
          <a:p>
            <a:pPr marL="188458" indent="-188458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Stacked paper bound in form of a book</a:t>
            </a:r>
          </a:p>
          <a:p>
            <a:pPr marL="188458" indent="-188458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Eventually, Gr. word used as “book”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https://web.stanford.edu/class/complit172c/8jan.html</a:t>
            </a:r>
          </a:p>
          <a:p>
            <a:pPr lvl="1" algn="just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diminutive of 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biblos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Greek was 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biblion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-- 'little scroll'. It lost its diminutive note and was used to mean any book (all books were in scroll form then). 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was used in Greek to refer to the scriptures from the 2nd c. BC onward. 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was plural, and our Bible was considered an anthology of books, rather than just one, until the early centuries AD.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E5E06-5385-AF0E-2B1D-454C67AEC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English word “worthy” does not do this Greek word justice.  </a:t>
            </a:r>
          </a:p>
          <a:p>
            <a:pPr marL="228600" indent="-228600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What does loosening seals accomplish?  </a:t>
            </a:r>
          </a:p>
          <a:p>
            <a:pPr marL="228600" indent="-228600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What does opening scroll accomplish?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God not being “worthy” to open the scroll is so non-intuitive.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Revelation will tell us later why Jesus is worthy.</a:t>
            </a:r>
          </a:p>
          <a:p>
            <a:pPr marL="365760" lvl="1" indent="-176679" defTabSz="942289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patient and let Revelation answer our questions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enjoy pontificating / wax eloquently on this question.  But they are still only guessing.  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Guessing isn’t good enough when discussing Revelation.  </a:t>
            </a:r>
          </a:p>
          <a:p>
            <a:pPr defTabSz="942289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/>
              <a:t>Some guess scroll = gospel</a:t>
            </a:r>
          </a:p>
          <a:p>
            <a:r>
              <a:rPr lang="en-US" b="1" dirty="0"/>
              <a:t>No one worthy to open gospel and preach it</a:t>
            </a:r>
          </a:p>
          <a:p>
            <a:r>
              <a:rPr lang="en-US" b="1" dirty="0"/>
              <a:t>Therefore, John wept</a:t>
            </a:r>
          </a:p>
          <a:p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22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When Revelation means “gospel”, it uses the word “gospel”.  </a:t>
            </a:r>
            <a:r>
              <a:rPr lang="en-US" altLang="en-US" b="1">
                <a:latin typeface="Arial" panose="020B0604020202020204" pitchFamily="34" charset="0"/>
              </a:rPr>
              <a:t>Rev 14:6</a:t>
            </a:r>
          </a:p>
          <a:p>
            <a:pPr defTabSz="9422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4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 this point, these questions cannot be answered, and if answered, their answer is a guess and cannot be proven.   Why?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679" indent="-176679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Because Revelation has not given us the answer . . . . Yet.  </a:t>
            </a:r>
          </a:p>
          <a:p>
            <a:pPr marL="176679" indent="-176679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most cases, if we wait, the “Forbidden Zone” will answer our questions for us.  </a:t>
            </a:r>
          </a:p>
          <a:p>
            <a:pPr marL="176679" indent="-176679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don’t have to guess!</a:t>
            </a:r>
          </a:p>
          <a:p>
            <a:pPr marL="176679" indent="-176679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Similar questions that are answered by “Forbidden Zone”</a:t>
            </a:r>
          </a:p>
          <a:p>
            <a:pPr marL="647824" lvl="1" indent="-176679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Christians suffer?</a:t>
            </a:r>
          </a:p>
          <a:p>
            <a:pPr marL="647824" lvl="1" indent="-176679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Tribulation?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5572" indent="-23557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“Forbidden Zone” contains the answers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8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2B3F6-9AFC-B3FF-7799-771477BEC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350FB-706B-3CD9-0A0F-AE6326BE1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1" y="-2015"/>
            <a:ext cx="12201720" cy="68600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01A4708-DBBA-FE6A-8E68-24273EAFAC9C}"/>
              </a:ext>
            </a:extLst>
          </p:cNvPr>
          <p:cNvGrpSpPr/>
          <p:nvPr userDrawn="1"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526929-6854-E04D-B942-9CE909740EF5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E558B4-43DB-018E-07F8-8FA7025F336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9F1F074-9D26-5C38-4FC3-AADA779161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DEB90B8-7871-4A7B-7B64-9AA1A1BBEE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878111-CF49-61F5-E5CE-4EA8E28BB2BF}"/>
              </a:ext>
            </a:extLst>
          </p:cNvPr>
          <p:cNvGrpSpPr/>
          <p:nvPr userDrawn="1"/>
        </p:nvGrpSpPr>
        <p:grpSpPr>
          <a:xfrm>
            <a:off x="0" y="6766560"/>
            <a:ext cx="12204192" cy="91440"/>
            <a:chOff x="-8349" y="950081"/>
            <a:chExt cx="9147932" cy="4663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52C3AE-6B4E-705A-7170-E13DB716B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99635"/>
            <a:stretch/>
          </p:blipFill>
          <p:spPr>
            <a:xfrm>
              <a:off x="-8349" y="950081"/>
              <a:ext cx="9144000" cy="4663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5ACB53-BDE7-A145-7016-DF5FEE6BE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99635"/>
            <a:stretch/>
          </p:blipFill>
          <p:spPr>
            <a:xfrm flipH="1">
              <a:off x="-4417" y="950081"/>
              <a:ext cx="9144000" cy="46634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34499-3A2D-6704-D2A4-0A4F55390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229" y="57640"/>
            <a:ext cx="74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AB93A-AEF6-4B2B-8015-AB1375F19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greek/enike_sen_3528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5D359-D9F8-4D00-9BF3-28474C1D5882}"/>
              </a:ext>
            </a:extLst>
          </p:cNvPr>
          <p:cNvSpPr/>
          <p:nvPr/>
        </p:nvSpPr>
        <p:spPr>
          <a:xfrm>
            <a:off x="0" y="-11631"/>
            <a:ext cx="12191999" cy="686963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24852-5BCA-193F-92E6-AD5D6DF80A54}"/>
              </a:ext>
            </a:extLst>
          </p:cNvPr>
          <p:cNvSpPr txBox="1"/>
          <p:nvPr/>
        </p:nvSpPr>
        <p:spPr>
          <a:xfrm>
            <a:off x="1331300" y="2638356"/>
            <a:ext cx="9529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Revelation  4 - 5</a:t>
            </a:r>
          </a:p>
        </p:txBody>
      </p:sp>
    </p:spTree>
    <p:extLst>
      <p:ext uri="{BB962C8B-B14F-4D97-AF65-F5344CB8AC3E}">
        <p14:creationId xmlns:p14="http://schemas.microsoft.com/office/powerpoint/2010/main" val="6076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5:1-12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FA52D-798B-AFD2-7823-B7F16BFC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 rot="17322547" flipH="1">
            <a:off x="8780826" y="3335255"/>
            <a:ext cx="1246302" cy="3850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3A20B-7851-9F2D-38A5-AEE159595DBB}"/>
              </a:ext>
            </a:extLst>
          </p:cNvPr>
          <p:cNvSpPr txBox="1"/>
          <p:nvPr/>
        </p:nvSpPr>
        <p:spPr>
          <a:xfrm>
            <a:off x="2098735" y="621212"/>
            <a:ext cx="791229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a scroll with 7 seals?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What does loosing seals accomplish?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What does opening scroll accomplish?  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Why is God not worthy to open the book?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How did Jesus prevail? 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Why did John weep?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To what is Jesus “heir”? </a:t>
            </a:r>
          </a:p>
        </p:txBody>
      </p:sp>
    </p:spTree>
    <p:extLst>
      <p:ext uri="{BB962C8B-B14F-4D97-AF65-F5344CB8AC3E}">
        <p14:creationId xmlns:p14="http://schemas.microsoft.com/office/powerpoint/2010/main" val="29856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83CA8-DBC0-17D6-D5A7-9EC9DFFDA923}"/>
              </a:ext>
            </a:extLst>
          </p:cNvPr>
          <p:cNvSpPr txBox="1"/>
          <p:nvPr/>
        </p:nvSpPr>
        <p:spPr>
          <a:xfrm>
            <a:off x="0" y="621735"/>
            <a:ext cx="12168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1.  What is the purpose of a scroll with 7 seals?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B75F4-827B-D28C-6256-DB91DB893B6E}"/>
              </a:ext>
            </a:extLst>
          </p:cNvPr>
          <p:cNvSpPr txBox="1"/>
          <p:nvPr/>
        </p:nvSpPr>
        <p:spPr>
          <a:xfrm>
            <a:off x="1583715" y="1143210"/>
            <a:ext cx="900090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Gaius 2.147  (130-180 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Roman law expert and commentator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 Roman Law, Last Will and Testament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scroll form for “common” people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Required 5 witnesses, 7 seals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heir, 1 executor/executrix, 5 witnesses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At reading, each witness removed their seal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 churches of Asia understood symbology</a:t>
            </a:r>
          </a:p>
          <a:p>
            <a:pPr lvl="2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 represents resolution to a situation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Legal writing, certificate, bill, document</a:t>
            </a:r>
          </a:p>
        </p:txBody>
      </p:sp>
    </p:spTree>
    <p:extLst>
      <p:ext uri="{BB962C8B-B14F-4D97-AF65-F5344CB8AC3E}">
        <p14:creationId xmlns:p14="http://schemas.microsoft.com/office/powerpoint/2010/main" val="3945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1ECB7-13CC-BF8D-B869-6015983F9B4E}"/>
              </a:ext>
            </a:extLst>
          </p:cNvPr>
          <p:cNvSpPr txBox="1"/>
          <p:nvPr/>
        </p:nvSpPr>
        <p:spPr>
          <a:xfrm>
            <a:off x="0" y="62173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2.  What does loosing seals accomplish?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44246-3DAF-0D50-6254-D168F1C69FEC}"/>
              </a:ext>
            </a:extLst>
          </p:cNvPr>
          <p:cNvSpPr txBox="1"/>
          <p:nvPr/>
        </p:nvSpPr>
        <p:spPr>
          <a:xfrm>
            <a:off x="1768302" y="1310273"/>
            <a:ext cx="86553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Seal verify legal contents not tampered with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Content remains legitimate &amp; legal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Technically, we do not know until Ch. 8-9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a seal is loosed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Villain is judged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Villain is punished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Or, both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Gives villain opportunity to repent (Ch. 9:20)</a:t>
            </a:r>
          </a:p>
        </p:txBody>
      </p:sp>
    </p:spTree>
    <p:extLst>
      <p:ext uri="{BB962C8B-B14F-4D97-AF65-F5344CB8AC3E}">
        <p14:creationId xmlns:p14="http://schemas.microsoft.com/office/powerpoint/2010/main" val="25417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00D98-2CAD-7F73-B158-59D551573B7A}"/>
              </a:ext>
            </a:extLst>
          </p:cNvPr>
          <p:cNvSpPr txBox="1"/>
          <p:nvPr/>
        </p:nvSpPr>
        <p:spPr>
          <a:xfrm>
            <a:off x="0" y="620916"/>
            <a:ext cx="12198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3.  What does opening scroll accomplish?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437A0-7DEC-BAC0-742D-DFC19E5BD405}"/>
              </a:ext>
            </a:extLst>
          </p:cNvPr>
          <p:cNvSpPr txBox="1"/>
          <p:nvPr/>
        </p:nvSpPr>
        <p:spPr>
          <a:xfrm>
            <a:off x="1809427" y="1300334"/>
            <a:ext cx="85800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Final will, legality, and judgment against villain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(after all seals removed)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Technically, we are not told until Ch. 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Final reading and judgment is performed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Symbolically represented by Armageddon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25977-69A8-53C2-95D9-AA762018D186}"/>
              </a:ext>
            </a:extLst>
          </p:cNvPr>
          <p:cNvSpPr txBox="1"/>
          <p:nvPr/>
        </p:nvSpPr>
        <p:spPr>
          <a:xfrm>
            <a:off x="0" y="63167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4.  Why is God not worthy to open the scroll?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73B78-2F2B-F20B-1E00-DDB5C9CF42A9}"/>
              </a:ext>
            </a:extLst>
          </p:cNvPr>
          <p:cNvSpPr txBox="1"/>
          <p:nvPr/>
        </p:nvSpPr>
        <p:spPr>
          <a:xfrm>
            <a:off x="1595549" y="1284839"/>
            <a:ext cx="9000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Hebrews 1:2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God selected the Lamb to be heir of all things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Revelation explains “heir of all things”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Because Jesus is the one who “prevailed”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5:9-10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E314C-5C59-EA03-34E1-BA041D553276}"/>
              </a:ext>
            </a:extLst>
          </p:cNvPr>
          <p:cNvSpPr txBox="1"/>
          <p:nvPr/>
        </p:nvSpPr>
        <p:spPr>
          <a:xfrm>
            <a:off x="2711345" y="4396283"/>
            <a:ext cx="676836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Lamb is worthy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 slain and defeated death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Redeemed us to God with his blood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Made us kings and priests to God</a:t>
            </a:r>
          </a:p>
          <a:p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5D7D5-D8BC-4461-47AB-13954D031271}"/>
              </a:ext>
            </a:extLst>
          </p:cNvPr>
          <p:cNvSpPr txBox="1"/>
          <p:nvPr/>
        </p:nvSpPr>
        <p:spPr>
          <a:xfrm>
            <a:off x="0" y="621514"/>
            <a:ext cx="12198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5.  How did Jesus prevail?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3F413-9BD6-9298-3929-10166D188E07}"/>
              </a:ext>
            </a:extLst>
          </p:cNvPr>
          <p:cNvSpPr txBox="1"/>
          <p:nvPr/>
        </p:nvSpPr>
        <p:spPr>
          <a:xfrm>
            <a:off x="-7892" y="1300334"/>
            <a:ext cx="12206838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they sung a new song, saying, You are worthy to take the book, and to open the seals thereof: for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were slain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and has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redeemed us to God by your blood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out of every kindred, and tongue, and people, and nation;</a:t>
            </a:r>
          </a:p>
          <a:p>
            <a:pPr algn="just"/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has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us unto our God kings and priests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and we shall reign on the earth.</a:t>
            </a:r>
          </a:p>
        </p:txBody>
      </p:sp>
    </p:spTree>
    <p:extLst>
      <p:ext uri="{BB962C8B-B14F-4D97-AF65-F5344CB8AC3E}">
        <p14:creationId xmlns:p14="http://schemas.microsoft.com/office/powerpoint/2010/main" val="6555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4544D-2058-12F8-D60F-F9290CDAFB01}"/>
              </a:ext>
            </a:extLst>
          </p:cNvPr>
          <p:cNvSpPr txBox="1"/>
          <p:nvPr/>
        </p:nvSpPr>
        <p:spPr>
          <a:xfrm>
            <a:off x="0" y="63167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6.  Why did John weep?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A882A-5C03-1A84-10EC-F5F18C15A455}"/>
              </a:ext>
            </a:extLst>
          </p:cNvPr>
          <p:cNvSpPr txBox="1"/>
          <p:nvPr/>
        </p:nvSpPr>
        <p:spPr>
          <a:xfrm>
            <a:off x="1383669" y="2438468"/>
            <a:ext cx="93424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Scroll, legal writing, certificate, bill, document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Sealed scrolls contain a: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Resolution; legal judgment; solution to situation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inspired to know meaning of scroll?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Understand because Roman culture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7301-D9D7-1AF7-2854-D27ADAD236B4}"/>
              </a:ext>
            </a:extLst>
          </p:cNvPr>
          <p:cNvSpPr txBox="1"/>
          <p:nvPr/>
        </p:nvSpPr>
        <p:spPr>
          <a:xfrm>
            <a:off x="0" y="1322832"/>
            <a:ext cx="1219894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wept much, because no man was found worthy to open and to read the book, neither to look thereon.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DF71F-5B33-BDF8-A346-0AFE77E9A6F6}"/>
              </a:ext>
            </a:extLst>
          </p:cNvPr>
          <p:cNvSpPr txBox="1"/>
          <p:nvPr/>
        </p:nvSpPr>
        <p:spPr>
          <a:xfrm>
            <a:off x="1041649" y="5794564"/>
            <a:ext cx="10026468" cy="954107"/>
          </a:xfrm>
          <a:prstGeom prst="rect">
            <a:avLst/>
          </a:prstGeom>
          <a:solidFill>
            <a:srgbClr val="FD7C67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claim it is the Gospel?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Sealed so world would not know how to be saved?</a:t>
            </a:r>
          </a:p>
        </p:txBody>
      </p:sp>
    </p:spTree>
    <p:extLst>
      <p:ext uri="{BB962C8B-B14F-4D97-AF65-F5344CB8AC3E}">
        <p14:creationId xmlns:p14="http://schemas.microsoft.com/office/powerpoint/2010/main" val="20984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14A9C-8D04-DD49-3A3A-68DEEBB19759}"/>
              </a:ext>
            </a:extLst>
          </p:cNvPr>
          <p:cNvSpPr txBox="1"/>
          <p:nvPr/>
        </p:nvSpPr>
        <p:spPr>
          <a:xfrm>
            <a:off x="-7892" y="1313191"/>
            <a:ext cx="1219894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Saying with a loud voice, Worthy is the Lamb that was slain to receive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18D4-140A-0AEE-2787-17DD2766D77E}"/>
              </a:ext>
            </a:extLst>
          </p:cNvPr>
          <p:cNvSpPr txBox="1"/>
          <p:nvPr/>
        </p:nvSpPr>
        <p:spPr>
          <a:xfrm>
            <a:off x="-7892" y="630296"/>
            <a:ext cx="12198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7.  To what is Jesus “heir”?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89E83-B9B1-26E6-8CEF-F1CAABFE94A4}"/>
              </a:ext>
            </a:extLst>
          </p:cNvPr>
          <p:cNvSpPr txBox="1"/>
          <p:nvPr/>
        </p:nvSpPr>
        <p:spPr>
          <a:xfrm>
            <a:off x="2091990" y="3685702"/>
            <a:ext cx="799918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 heir to all things including right to judge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blood is what is accepted or rejected</a:t>
            </a:r>
            <a:endParaRPr lang="en-US" sz="26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5:5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EEF3F-B875-0D17-37C7-E896C792DC46}"/>
              </a:ext>
            </a:extLst>
          </p:cNvPr>
          <p:cNvSpPr txBox="1"/>
          <p:nvPr/>
        </p:nvSpPr>
        <p:spPr>
          <a:xfrm>
            <a:off x="-11575" y="620916"/>
            <a:ext cx="1220357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one of the elders saith unto me, Weep not: behold, the Lion of the tribe of Judah, the Root of David, has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prevailed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to open the book, and to loose the seven seals thereof.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A2104-0931-364D-8C27-D1184A956A56}"/>
              </a:ext>
            </a:extLst>
          </p:cNvPr>
          <p:cNvSpPr txBox="1"/>
          <p:nvPr/>
        </p:nvSpPr>
        <p:spPr>
          <a:xfrm>
            <a:off x="30954" y="6200927"/>
            <a:ext cx="12161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biblehub.com (Strong’s Concordance) </a:t>
            </a:r>
            <a:r>
              <a:rPr lang="el-G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ἐνίκησεν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enikēsen: To conquer, be victorious, overcome, prevail, subdue. From nike; to subdue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enikēsen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conquer, victorious, </a:t>
            </a:r>
            <a:r>
              <a:rPr lang="en-US" sz="1600" b="1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prevail, subdue.  17 variations used in Revelation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2766E-A57A-97D0-8E8F-8C6B6827F40D}"/>
              </a:ext>
            </a:extLst>
          </p:cNvPr>
          <p:cNvSpPr txBox="1"/>
          <p:nvPr/>
        </p:nvSpPr>
        <p:spPr>
          <a:xfrm>
            <a:off x="1912501" y="2755326"/>
            <a:ext cx="835542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ἐνίκησεν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3" tooltip="enikēsen: To conquer, be victorious, overcome, prevail, subdue. From nike; to subdue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enikēsen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– Ref #3528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1x in N.T.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conquer, victorious,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prevail, subdue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17 variations used in Revelation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6EB1C-A754-60FE-83E6-79FAAF9EF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189377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4CAA0-2871-62C0-C504-94ED28785B3B}"/>
              </a:ext>
            </a:extLst>
          </p:cNvPr>
          <p:cNvSpPr txBox="1"/>
          <p:nvPr/>
        </p:nvSpPr>
        <p:spPr>
          <a:xfrm>
            <a:off x="0" y="619001"/>
            <a:ext cx="12179808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beheld, and I heard the voice of many angels round about the throne and the beasts and the elders: and the number of them was ten thousand times ten thousand</a:t>
            </a:r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Gr. myriads of myriads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], and thousands of thousands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284B9-9A97-433C-8319-F6A284E1A41F}"/>
              </a:ext>
            </a:extLst>
          </p:cNvPr>
          <p:cNvSpPr txBox="1"/>
          <p:nvPr/>
        </p:nvSpPr>
        <p:spPr>
          <a:xfrm>
            <a:off x="2547513" y="2556614"/>
            <a:ext cx="70847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Μυριάς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“Myriad” </a:t>
            </a:r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en-US" sz="26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 Greek:  Hundred </a:t>
            </a: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Figurative:  “indefinitely large number”</a:t>
            </a:r>
            <a:endParaRPr lang="en-US" sz="12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Heaven’s population is indefinitely large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1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(999,999,999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+ 999,999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1,000,000,997,998,000,000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7AC43-5DDF-A2F2-9C89-1CBD640B3C0E}"/>
              </a:ext>
            </a:extLst>
          </p:cNvPr>
          <p:cNvSpPr txBox="1"/>
          <p:nvPr/>
        </p:nvSpPr>
        <p:spPr>
          <a:xfrm>
            <a:off x="34501" y="6403141"/>
            <a:ext cx="9065420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Biblehub.com – </a:t>
            </a:r>
            <a:r>
              <a:rPr lang="el-G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μυριάδες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μυριάδων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(myriads of myriads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9D407-070E-6F22-61D6-A23A75A2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339989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4:6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2EA4E-39CC-4DF9-D641-8999AED90D47}"/>
              </a:ext>
            </a:extLst>
          </p:cNvPr>
          <p:cNvSpPr txBox="1"/>
          <p:nvPr/>
        </p:nvSpPr>
        <p:spPr>
          <a:xfrm>
            <a:off x="0" y="617680"/>
            <a:ext cx="1217980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before the throne there was a sea of glass like unto crystal: and in the midst of the throne, and round about the throne, were four beasts full of eyes before and behind.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46A18-BD35-391A-C1EC-F55A8655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28" y="2088728"/>
            <a:ext cx="9513110" cy="4673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7C4B6-4B7A-3B57-2408-8C9092F46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5" b="3644"/>
          <a:stretch/>
        </p:blipFill>
        <p:spPr>
          <a:xfrm>
            <a:off x="1298328" y="2088728"/>
            <a:ext cx="9513110" cy="46738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02E0D4-26BF-44E0-09E3-22746769BB29}"/>
              </a:ext>
            </a:extLst>
          </p:cNvPr>
          <p:cNvSpPr/>
          <p:nvPr/>
        </p:nvSpPr>
        <p:spPr>
          <a:xfrm>
            <a:off x="7140273" y="5621880"/>
            <a:ext cx="3334876" cy="5937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FCD5ED-9A49-2F3F-E719-9A7513F6331D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4:6 - “Crystal Sea”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5D14E-89B3-13A2-4F74-AE7EF6796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9728"/>
            <a:ext cx="6261100" cy="2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6C1660-2A35-E142-7503-453E6D47AFC1}"/>
              </a:ext>
            </a:extLst>
          </p:cNvPr>
          <p:cNvSpPr/>
          <p:nvPr/>
        </p:nvSpPr>
        <p:spPr>
          <a:xfrm>
            <a:off x="2102862" y="2511731"/>
            <a:ext cx="1097537" cy="2310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FB4A8-A363-7977-ED40-C16A5657F9FA}"/>
              </a:ext>
            </a:extLst>
          </p:cNvPr>
          <p:cNvSpPr txBox="1"/>
          <p:nvPr/>
        </p:nvSpPr>
        <p:spPr>
          <a:xfrm>
            <a:off x="-17980" y="4281944"/>
            <a:ext cx="10551560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“Victory in Jesus”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3 - I heard about a mansion he has built for me in glory,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And I heard about the streets of gold beyond the crystal sea;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About the angels singing and the old redemption story,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And some sweet day I’ll sing up there the song of victory.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5FAE4F-8B10-886E-CFC2-88CD5214C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571500"/>
            <a:ext cx="6858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BE9B1C-819C-85E8-D2E1-DCD0C54C58FD}"/>
              </a:ext>
            </a:extLst>
          </p:cNvPr>
          <p:cNvSpPr/>
          <p:nvPr/>
        </p:nvSpPr>
        <p:spPr>
          <a:xfrm>
            <a:off x="10676923" y="3076024"/>
            <a:ext cx="1248377" cy="3148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4247BC-8832-5069-B316-604C31366C7B}"/>
              </a:ext>
            </a:extLst>
          </p:cNvPr>
          <p:cNvSpPr/>
          <p:nvPr/>
        </p:nvSpPr>
        <p:spPr>
          <a:xfrm>
            <a:off x="7730523" y="5566539"/>
            <a:ext cx="1972277" cy="364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C57D3-4123-7284-34CE-E46A9BEE7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51" y="3467102"/>
            <a:ext cx="2769849" cy="23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75F83-1457-CAE9-3D2B-A6C60C89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100F7-DA9C-6FF4-58F2-6D4814836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979DB7-4FB8-1BD5-5DF2-A17117DA6066}"/>
              </a:ext>
            </a:extLst>
          </p:cNvPr>
          <p:cNvSpPr txBox="1">
            <a:spLocks/>
          </p:cNvSpPr>
          <p:nvPr/>
        </p:nvSpPr>
        <p:spPr>
          <a:xfrm>
            <a:off x="-16582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5:1 -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DFB0D-FBE8-19EC-1E32-19CCC9B07107}"/>
              </a:ext>
            </a:extLst>
          </p:cNvPr>
          <p:cNvSpPr txBox="1"/>
          <p:nvPr/>
        </p:nvSpPr>
        <p:spPr>
          <a:xfrm>
            <a:off x="1087005" y="1464422"/>
            <a:ext cx="999177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23:43   (RSV , NASB , NKJV)</a:t>
            </a:r>
            <a:b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 say to you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today you will be with me in paradise.”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653A0-41CE-E878-6D2F-A1970D766247}"/>
              </a:ext>
            </a:extLst>
          </p:cNvPr>
          <p:cNvSpPr txBox="1"/>
          <p:nvPr/>
        </p:nvSpPr>
        <p:spPr>
          <a:xfrm>
            <a:off x="1087005" y="2787007"/>
            <a:ext cx="999177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23:43   (New World Translation)</a:t>
            </a:r>
            <a:b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Truly I tell you today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you will be with me in paradise.”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B003D-712F-CF29-2B86-FC867370C081}"/>
              </a:ext>
            </a:extLst>
          </p:cNvPr>
          <p:cNvSpPr txBox="1"/>
          <p:nvPr/>
        </p:nvSpPr>
        <p:spPr>
          <a:xfrm>
            <a:off x="-1275" y="669029"/>
            <a:ext cx="12168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Just Be Aware!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49BBB-C7AD-30C7-3242-28766D96CC38}"/>
              </a:ext>
            </a:extLst>
          </p:cNvPr>
          <p:cNvSpPr txBox="1"/>
          <p:nvPr/>
        </p:nvSpPr>
        <p:spPr>
          <a:xfrm>
            <a:off x="1662328" y="4579690"/>
            <a:ext cx="88411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Punctuation left to discretion of translator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1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Instances studied in depth – no doctrinal impact</a:t>
            </a:r>
            <a:endParaRPr lang="en-US" sz="2800" b="1" dirty="0">
              <a:solidFill>
                <a:srgbClr val="001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F9D9-2B58-C9FB-439B-207DC973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D54B4-EBEF-50B1-0A13-DFB90C392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0B5824-48FC-E400-C6BC-C39395C3EF18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12999-F17A-05E5-BDC1-28D4350AB74B}"/>
              </a:ext>
            </a:extLst>
          </p:cNvPr>
          <p:cNvSpPr txBox="1"/>
          <p:nvPr/>
        </p:nvSpPr>
        <p:spPr>
          <a:xfrm>
            <a:off x="-6179" y="628854"/>
            <a:ext cx="1219894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  (KJV )</a:t>
            </a:r>
            <a:b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I saw in the right hand of him that sat on the throne a book written within and on the backside, sealed with seven seals.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6C67F-6539-5F00-F58C-925EDA39512D}"/>
              </a:ext>
            </a:extLst>
          </p:cNvPr>
          <p:cNvSpPr txBox="1"/>
          <p:nvPr/>
        </p:nvSpPr>
        <p:spPr>
          <a:xfrm>
            <a:off x="-6179" y="4371270"/>
            <a:ext cx="1219894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 (NRSV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“written on the inside, and sealed on the back with seven seals.”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087BB-EEE9-3796-6A0D-BBDE996F5002}"/>
              </a:ext>
            </a:extLst>
          </p:cNvPr>
          <p:cNvSpPr txBox="1"/>
          <p:nvPr/>
        </p:nvSpPr>
        <p:spPr>
          <a:xfrm>
            <a:off x="-6179" y="2500062"/>
            <a:ext cx="1219894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  (NKJV)</a:t>
            </a:r>
            <a:b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I saw in the right hand of Him who sat on the throne a scroll written inside and on the back, sealed with seven seals.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5D3C5-0771-46DB-60BD-209C96128744}"/>
              </a:ext>
            </a:extLst>
          </p:cNvPr>
          <p:cNvSpPr txBox="1"/>
          <p:nvPr/>
        </p:nvSpPr>
        <p:spPr>
          <a:xfrm>
            <a:off x="-6179" y="5811589"/>
            <a:ext cx="1219894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 (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Haweis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N.T.)</a:t>
            </a:r>
            <a:b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“written within, and on the back sealed with seven seals.”</a:t>
            </a:r>
          </a:p>
        </p:txBody>
      </p:sp>
    </p:spTree>
    <p:extLst>
      <p:ext uri="{BB962C8B-B14F-4D97-AF65-F5344CB8AC3E}">
        <p14:creationId xmlns:p14="http://schemas.microsoft.com/office/powerpoint/2010/main" val="6382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A356-60DF-DBEB-6C2A-DB87A2D1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A1712-C721-F89F-4EB6-B6A7EA09F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767FD-A59B-5811-E2F0-D519E544895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70A86-E952-3D3C-25A4-D523A24CD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22349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E4C7-139A-6FD6-264A-CBC3CA73C03B}"/>
              </a:ext>
            </a:extLst>
          </p:cNvPr>
          <p:cNvSpPr txBox="1"/>
          <p:nvPr/>
        </p:nvSpPr>
        <p:spPr>
          <a:xfrm>
            <a:off x="11291" y="6443875"/>
            <a:ext cx="9065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8CCE0-01AF-9DA0-EA9D-041CFB43C21B}"/>
              </a:ext>
            </a:extLst>
          </p:cNvPr>
          <p:cNvSpPr txBox="1"/>
          <p:nvPr/>
        </p:nvSpPr>
        <p:spPr>
          <a:xfrm>
            <a:off x="4331" y="618915"/>
            <a:ext cx="1219894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saw in the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hand of Him that sat on the throne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written within and on the backside, sealed with seven seals.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AB970-E0B0-933B-EAE8-FF55CA78E99E}"/>
              </a:ext>
            </a:extLst>
          </p:cNvPr>
          <p:cNvSpPr txBox="1"/>
          <p:nvPr/>
        </p:nvSpPr>
        <p:spPr>
          <a:xfrm>
            <a:off x="1603352" y="1882337"/>
            <a:ext cx="900090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Βιβλίον</a:t>
            </a:r>
            <a:r>
              <a:rPr lang="en-US" sz="28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800" b="1" i="0" dirty="0" err="1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biblion</a:t>
            </a:r>
            <a:r>
              <a:rPr lang="en-US" sz="28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Ref #975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18x in N.T.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15CCD-9BA0-7036-9601-B84536DAAC7E}"/>
              </a:ext>
            </a:extLst>
          </p:cNvPr>
          <p:cNvSpPr txBox="1"/>
          <p:nvPr/>
        </p:nvSpPr>
        <p:spPr>
          <a:xfrm>
            <a:off x="1607739" y="2966289"/>
            <a:ext cx="4963532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Literal: “papyrus scroll”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Small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Scroll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5D9052-75EB-CD53-D644-CFDD744F25EC}"/>
              </a:ext>
            </a:extLst>
          </p:cNvPr>
          <p:cNvSpPr txBox="1"/>
          <p:nvPr/>
        </p:nvSpPr>
        <p:spPr>
          <a:xfrm>
            <a:off x="7790360" y="2966289"/>
            <a:ext cx="279220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26 - “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24 - “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146D05-7E49-6964-FE64-46FD25278A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 rot="17322547" flipH="1">
            <a:off x="8780826" y="3335255"/>
            <a:ext cx="1246302" cy="38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5:2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6015A-E0CE-A7A6-9A18-C2E01087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22349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4DEE7-9DE1-4D06-4425-BEDE73754960}"/>
              </a:ext>
            </a:extLst>
          </p:cNvPr>
          <p:cNvSpPr txBox="1"/>
          <p:nvPr/>
        </p:nvSpPr>
        <p:spPr>
          <a:xfrm>
            <a:off x="11291" y="6443875"/>
            <a:ext cx="9065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AD1C7-3D14-81BF-B7E5-71BB559A9CBE}"/>
              </a:ext>
            </a:extLst>
          </p:cNvPr>
          <p:cNvSpPr txBox="1"/>
          <p:nvPr/>
        </p:nvSpPr>
        <p:spPr>
          <a:xfrm>
            <a:off x="0" y="623616"/>
            <a:ext cx="12192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saw a strong angel proclaiming with a loud voice, Who is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to open the book, and to loose the seals thereof?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C1CFD-77AE-B1A7-0744-ED319D7598B7}"/>
              </a:ext>
            </a:extLst>
          </p:cNvPr>
          <p:cNvSpPr txBox="1"/>
          <p:nvPr/>
        </p:nvSpPr>
        <p:spPr>
          <a:xfrm>
            <a:off x="1992791" y="1713002"/>
            <a:ext cx="812418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ἄξιος</a:t>
            </a:r>
            <a:r>
              <a:rPr lang="en-US" sz="28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800" b="1" i="0" dirty="0" err="1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axios</a:t>
            </a:r>
            <a:r>
              <a:rPr lang="en-US" sz="28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Ref #514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41x in N.T.  (4x in Rev)</a:t>
            </a:r>
            <a:endParaRPr lang="en-US" sz="28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Derived from </a:t>
            </a:r>
            <a:r>
              <a:rPr lang="en-US" sz="2600" b="1" i="1" dirty="0" err="1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aksō</a:t>
            </a: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i="0" dirty="0">
              <a:solidFill>
                <a:srgbClr val="0013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1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weigh</a:t>
            </a:r>
            <a:endParaRPr lang="en-US" sz="2600" b="1" dirty="0">
              <a:solidFill>
                <a:srgbClr val="001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comparably something weighs in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 of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Deserving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Assigning matching weight values on scales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CC607-30B2-4573-DCF2-236048DB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 rot="17322547" flipH="1">
            <a:off x="8780826" y="3335255"/>
            <a:ext cx="1246302" cy="38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5:1-3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B400A-BBBC-693A-941E-F3F90A2C87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 rot="17322547" flipH="1">
            <a:off x="8780826" y="3335255"/>
            <a:ext cx="1246302" cy="3850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0B879-CC8F-9DE4-CFEB-B8D4379C52AA}"/>
              </a:ext>
            </a:extLst>
          </p:cNvPr>
          <p:cNvSpPr txBox="1"/>
          <p:nvPr/>
        </p:nvSpPr>
        <p:spPr>
          <a:xfrm>
            <a:off x="-10048" y="622621"/>
            <a:ext cx="1219894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saw in the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hand of Him that sat on the throne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 book written within and on the backside, sealed with seven seals.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saw a strong angel proclaiming with a loud voice, Who is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to open the book, and to loose the seals thereof?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no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] [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] in heaven, nor in earth, neither under the earth, was able to open the book, neither to look thereon.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077BA-29FE-DE8E-0B7E-521B55C53D9D}"/>
              </a:ext>
            </a:extLst>
          </p:cNvPr>
          <p:cNvSpPr txBox="1"/>
          <p:nvPr/>
        </p:nvSpPr>
        <p:spPr>
          <a:xfrm>
            <a:off x="1921163" y="3599923"/>
            <a:ext cx="82674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 one “equal to the task” to open the scroll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God not “worthy”?</a:t>
            </a:r>
          </a:p>
        </p:txBody>
      </p:sp>
    </p:spTree>
    <p:extLst>
      <p:ext uri="{BB962C8B-B14F-4D97-AF65-F5344CB8AC3E}">
        <p14:creationId xmlns:p14="http://schemas.microsoft.com/office/powerpoint/2010/main" val="15202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5:4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8D9C6-D6F4-098F-2316-72BBC29C69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 rot="17322547" flipH="1">
            <a:off x="8780826" y="3335255"/>
            <a:ext cx="1246302" cy="3850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63337-9290-BB9F-DBD5-9E94929F763A}"/>
              </a:ext>
            </a:extLst>
          </p:cNvPr>
          <p:cNvSpPr txBox="1"/>
          <p:nvPr/>
        </p:nvSpPr>
        <p:spPr>
          <a:xfrm>
            <a:off x="0" y="622438"/>
            <a:ext cx="1219894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I wept much, because no man was found worthy to open and to read the book, neither to look thereon.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BA40-A223-5452-56D3-A07508F5099E}"/>
              </a:ext>
            </a:extLst>
          </p:cNvPr>
          <p:cNvSpPr txBox="1"/>
          <p:nvPr/>
        </p:nvSpPr>
        <p:spPr>
          <a:xfrm>
            <a:off x="1527474" y="2218372"/>
            <a:ext cx="9143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 Question:   Why did John weep?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Can’t answer without knowing purpose of scroll</a:t>
            </a:r>
          </a:p>
        </p:txBody>
      </p:sp>
    </p:spTree>
    <p:extLst>
      <p:ext uri="{BB962C8B-B14F-4D97-AF65-F5344CB8AC3E}">
        <p14:creationId xmlns:p14="http://schemas.microsoft.com/office/powerpoint/2010/main" val="15856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5975</TotalTime>
  <Words>2444</Words>
  <Application>Microsoft Office PowerPoint</Application>
  <PresentationFormat>Widescreen</PresentationFormat>
  <Paragraphs>339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Bruce L CTR (US)</dc:creator>
  <cp:lastModifiedBy>Bruce Jacobs</cp:lastModifiedBy>
  <cp:revision>1388</cp:revision>
  <dcterms:created xsi:type="dcterms:W3CDTF">2017-05-11T18:36:00Z</dcterms:created>
  <dcterms:modified xsi:type="dcterms:W3CDTF">2024-02-12T00:54:11Z</dcterms:modified>
</cp:coreProperties>
</file>